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80" r:id="rId3"/>
    <p:sldId id="275" r:id="rId4"/>
    <p:sldId id="264" r:id="rId5"/>
    <p:sldId id="265" r:id="rId6"/>
    <p:sldId id="279" r:id="rId7"/>
    <p:sldId id="266" r:id="rId8"/>
    <p:sldId id="273" r:id="rId9"/>
    <p:sldId id="261" r:id="rId10"/>
    <p:sldId id="263" r:id="rId11"/>
    <p:sldId id="269" r:id="rId12"/>
    <p:sldId id="272" r:id="rId13"/>
    <p:sldId id="271" r:id="rId14"/>
    <p:sldId id="278" r:id="rId1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2961" autoAdjust="0"/>
  </p:normalViewPr>
  <p:slideViewPr>
    <p:cSldViewPr>
      <p:cViewPr>
        <p:scale>
          <a:sx n="125" d="100"/>
          <a:sy n="125" d="100"/>
        </p:scale>
        <p:origin x="636" y="90"/>
      </p:cViewPr>
      <p:guideLst>
        <p:guide orient="horz" pos="75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dirty="0"/>
              <a:t>Felix</a:t>
            </a:r>
            <a:endParaRPr lang="en-GB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650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Jamie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19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Jan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74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30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Jamie</a:t>
            </a:r>
          </a:p>
          <a:p>
            <a:r>
              <a:rPr lang="de-DE" dirty="0"/>
              <a:t>Own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„real“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20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Questionnaires for (co) presence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Interview for qualitative feedback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Position of palms for distance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Jamie</a:t>
            </a:r>
          </a:p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</a:t>
            </a:r>
          </a:p>
          <a:p>
            <a:r>
              <a:rPr lang="en-GB" dirty="0"/>
              <a:t>calculation: using Euclidean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no significant difference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Confirms the no significant finding from presence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418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Felix</a:t>
            </a:r>
          </a:p>
          <a:p>
            <a:pPr marL="0" indent="0">
              <a:buFontTx/>
              <a:buNone/>
            </a:pPr>
            <a:r>
              <a:rPr lang="en-GB" dirty="0"/>
              <a:t>significant questions: </a:t>
            </a:r>
            <a:r>
              <a:rPr lang="en-GB" dirty="0">
                <a:sym typeface="Wingdings" panose="05000000000000000000" pitchFamily="2" charset="2"/>
              </a:rPr>
              <a:t> klick to </a:t>
            </a:r>
            <a:r>
              <a:rPr lang="en-GB" dirty="0" err="1">
                <a:sym typeface="Wingdings" panose="05000000000000000000" pitchFamily="2" charset="2"/>
              </a:rPr>
              <a:t>ausblenden</a:t>
            </a:r>
            <a:r>
              <a:rPr lang="en-GB" dirty="0">
                <a:sym typeface="Wingdings" panose="05000000000000000000" pitchFamily="2" charset="2"/>
              </a:rPr>
              <a:t> not significant ones</a:t>
            </a:r>
          </a:p>
          <a:p>
            <a:pPr marL="0" indent="0">
              <a:buFontTx/>
              <a:buNone/>
            </a:pPr>
            <a:r>
              <a:rPr lang="en-GB" dirty="0" err="1">
                <a:sym typeface="Wingdings" panose="05000000000000000000" pitchFamily="2" charset="2"/>
              </a:rPr>
              <a:t>klicken</a:t>
            </a:r>
            <a:r>
              <a:rPr lang="en-GB" dirty="0">
                <a:sym typeface="Wingdings" panose="05000000000000000000" pitchFamily="2" charset="2"/>
              </a:rPr>
              <a:t> um </a:t>
            </a:r>
            <a:r>
              <a:rPr lang="en-GB" dirty="0" err="1">
                <a:sym typeface="Wingdings" panose="05000000000000000000" pitchFamily="2" charset="2"/>
              </a:rPr>
              <a:t>jeweils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einzublenden</a:t>
            </a:r>
            <a:r>
              <a:rPr lang="en-GB" dirty="0">
                <a:sym typeface="Wingdings" panose="05000000000000000000" pitchFamily="2" charset="2"/>
              </a:rPr>
              <a:t>  t-test </a:t>
            </a:r>
            <a:r>
              <a:rPr lang="en-GB" dirty="0" err="1">
                <a:sym typeface="Wingdings" panose="05000000000000000000" pitchFamily="2" charset="2"/>
              </a:rPr>
              <a:t>ergebnis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sagen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nächste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34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801110"/>
            <a:ext cx="8642350" cy="32828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Hand-movement distance</a:t>
            </a:r>
          </a:p>
        </p:txBody>
      </p:sp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863DC-ECC8-41E2-95F0-6C0AF7CE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388"/>
          <a:stretch/>
        </p:blipFill>
        <p:spPr>
          <a:xfrm>
            <a:off x="250825" y="791861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104A9-A5B8-45C3-9B7F-A13FC363433D}"/>
              </a:ext>
            </a:extLst>
          </p:cNvPr>
          <p:cNvSpPr/>
          <p:nvPr/>
        </p:nvSpPr>
        <p:spPr>
          <a:xfrm>
            <a:off x="539552" y="3844885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9C570-2138-4D03-B511-B3F71694B409}"/>
              </a:ext>
            </a:extLst>
          </p:cNvPr>
          <p:cNvSpPr/>
          <p:nvPr/>
        </p:nvSpPr>
        <p:spPr>
          <a:xfrm>
            <a:off x="3491880" y="3895047"/>
            <a:ext cx="273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53977-0851-4D0D-BC1A-CCF162472E33}"/>
              </a:ext>
            </a:extLst>
          </p:cNvPr>
          <p:cNvSpPr/>
          <p:nvPr/>
        </p:nvSpPr>
        <p:spPr>
          <a:xfrm>
            <a:off x="6444208" y="3880668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DFE86-9A90-4069-958B-7C5671DB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388"/>
          <a:stretch/>
        </p:blipFill>
        <p:spPr>
          <a:xfrm>
            <a:off x="250825" y="771550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FA8BC-E1A1-4428-BD25-35A0921F4A61}"/>
              </a:ext>
            </a:extLst>
          </p:cNvPr>
          <p:cNvSpPr/>
          <p:nvPr/>
        </p:nvSpPr>
        <p:spPr>
          <a:xfrm>
            <a:off x="683568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F2A0C2-7E13-4155-83FA-C470BD283B12}"/>
              </a:ext>
            </a:extLst>
          </p:cNvPr>
          <p:cNvSpPr/>
          <p:nvPr/>
        </p:nvSpPr>
        <p:spPr>
          <a:xfrm>
            <a:off x="3491880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F1C1-E05B-4098-BDCE-EBF7DF90A248}"/>
              </a:ext>
            </a:extLst>
          </p:cNvPr>
          <p:cNvSpPr/>
          <p:nvPr/>
        </p:nvSpPr>
        <p:spPr>
          <a:xfrm>
            <a:off x="6516217" y="3932793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felt alone in the virtual environment.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67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Qualitative: Interview</a:t>
            </a:r>
            <a:endParaRPr lang="en-GB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2D95F45-5410-40CF-8A84-19E5D268C5BA}"/>
              </a:ext>
            </a:extLst>
          </p:cNvPr>
          <p:cNvGrpSpPr/>
          <p:nvPr/>
        </p:nvGrpSpPr>
        <p:grpSpPr>
          <a:xfrm>
            <a:off x="249505" y="1194306"/>
            <a:ext cx="2533148" cy="3321660"/>
            <a:chOff x="249505" y="1194306"/>
            <a:chExt cx="2533148" cy="33216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E54F1C0-CEBD-4767-A3DF-33A4B969B0E5}"/>
                </a:ext>
              </a:extLst>
            </p:cNvPr>
            <p:cNvGrpSpPr/>
            <p:nvPr/>
          </p:nvGrpSpPr>
          <p:grpSpPr>
            <a:xfrm>
              <a:off x="249505" y="1194306"/>
              <a:ext cx="2533148" cy="3321660"/>
              <a:chOff x="249505" y="1194306"/>
              <a:chExt cx="2533148" cy="3321660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58544B1-A286-46D9-B863-080FCFBD5F25}"/>
                  </a:ext>
                </a:extLst>
              </p:cNvPr>
              <p:cNvSpPr txBox="1"/>
              <p:nvPr/>
            </p:nvSpPr>
            <p:spPr>
              <a:xfrm>
                <a:off x="249505" y="1635646"/>
                <a:ext cx="2522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Do you think gestures are generally important?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AF31C6E-4971-409B-8DD1-0612746B4E10}"/>
                  </a:ext>
                </a:extLst>
              </p:cNvPr>
              <p:cNvSpPr txBox="1"/>
              <p:nvPr/>
            </p:nvSpPr>
            <p:spPr>
              <a:xfrm>
                <a:off x="260358" y="3075806"/>
                <a:ext cx="2522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Do you gesture while talking?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F723CB55-0489-488B-9CCC-C2FEA3FC11E5}"/>
                  </a:ext>
                </a:extLst>
              </p:cNvPr>
              <p:cNvGrpSpPr/>
              <p:nvPr/>
            </p:nvGrpSpPr>
            <p:grpSpPr>
              <a:xfrm>
                <a:off x="251520" y="1194306"/>
                <a:ext cx="2520280" cy="3321660"/>
                <a:chOff x="251520" y="1194306"/>
                <a:chExt cx="2520280" cy="3321660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7E6B0A2-2CC7-48CE-89C9-837BB24BFF47}"/>
                    </a:ext>
                  </a:extLst>
                </p:cNvPr>
                <p:cNvSpPr/>
                <p:nvPr/>
              </p:nvSpPr>
              <p:spPr>
                <a:xfrm>
                  <a:off x="251520" y="1635646"/>
                  <a:ext cx="2520280" cy="288032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1AF826A5-1A4B-4470-883E-95CFF80661B8}"/>
                    </a:ext>
                  </a:extLst>
                </p:cNvPr>
                <p:cNvSpPr txBox="1"/>
                <p:nvPr/>
              </p:nvSpPr>
              <p:spPr>
                <a:xfrm>
                  <a:off x="251520" y="1194306"/>
                  <a:ext cx="252028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Real </a:t>
                  </a:r>
                  <a:r>
                    <a:rPr lang="de-DE" dirty="0" err="1"/>
                    <a:t>world</a:t>
                  </a:r>
                  <a:r>
                    <a:rPr lang="de-DE" dirty="0"/>
                    <a:t> </a:t>
                  </a:r>
                  <a:endParaRPr lang="en-GB" dirty="0"/>
                </a:p>
              </p:txBody>
            </p:sp>
            <p:sp>
              <p:nvSpPr>
                <p:cNvPr id="21" name="Rectangle 4">
                  <a:extLst>
                    <a:ext uri="{FF2B5EF4-FFF2-40B4-BE49-F238E27FC236}">
                      <a16:creationId xmlns:a16="http://schemas.microsoft.com/office/drawing/2014/main" id="{05930EF0-86AC-4827-8A45-69CA77987654}"/>
                    </a:ext>
                  </a:extLst>
                </p:cNvPr>
                <p:cNvSpPr/>
                <p:nvPr/>
              </p:nvSpPr>
              <p:spPr>
                <a:xfrm>
                  <a:off x="320505" y="2679798"/>
                  <a:ext cx="2376000" cy="3240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" name="Group 9">
                  <a:extLst>
                    <a:ext uri="{FF2B5EF4-FFF2-40B4-BE49-F238E27FC236}">
                      <a16:creationId xmlns:a16="http://schemas.microsoft.com/office/drawing/2014/main" id="{1EF4380A-39C5-46C9-AD22-5C493E25D424}"/>
                    </a:ext>
                  </a:extLst>
                </p:cNvPr>
                <p:cNvGrpSpPr/>
                <p:nvPr/>
              </p:nvGrpSpPr>
              <p:grpSpPr>
                <a:xfrm>
                  <a:off x="320505" y="4119958"/>
                  <a:ext cx="2376000" cy="324000"/>
                  <a:chOff x="4572000" y="2357344"/>
                  <a:chExt cx="2736304" cy="320544"/>
                </a:xfrm>
              </p:grpSpPr>
              <p:sp>
                <p:nvSpPr>
                  <p:cNvPr id="23" name="Rectangle 6">
                    <a:extLst>
                      <a:ext uri="{FF2B5EF4-FFF2-40B4-BE49-F238E27FC236}">
                        <a16:creationId xmlns:a16="http://schemas.microsoft.com/office/drawing/2014/main" id="{8F67FC8E-283A-4244-8D3E-178106A2C020}"/>
                      </a:ext>
                    </a:extLst>
                  </p:cNvPr>
                  <p:cNvSpPr/>
                  <p:nvPr/>
                </p:nvSpPr>
                <p:spPr>
                  <a:xfrm>
                    <a:off x="4572000" y="2357344"/>
                    <a:ext cx="1368152" cy="32054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Rectangle 7">
                    <a:extLst>
                      <a:ext uri="{FF2B5EF4-FFF2-40B4-BE49-F238E27FC236}">
                        <a16:creationId xmlns:a16="http://schemas.microsoft.com/office/drawing/2014/main" id="{3FB8408F-71DF-45D0-8FEA-251DF0601EF7}"/>
                      </a:ext>
                    </a:extLst>
                  </p:cNvPr>
                  <p:cNvSpPr/>
                  <p:nvPr/>
                </p:nvSpPr>
                <p:spPr>
                  <a:xfrm>
                    <a:off x="5940152" y="2357344"/>
                    <a:ext cx="1368152" cy="320544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453440C-7786-4F58-81A4-684B26089F79}"/>
                </a:ext>
              </a:extLst>
            </p:cNvPr>
            <p:cNvCxnSpPr>
              <a:stCxn id="13" idx="1"/>
              <a:endCxn id="13" idx="3"/>
            </p:cNvCxnSpPr>
            <p:nvPr/>
          </p:nvCxnSpPr>
          <p:spPr>
            <a:xfrm>
              <a:off x="251520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3EB5795-12CF-4079-9260-17A943BFECF5}"/>
              </a:ext>
            </a:extLst>
          </p:cNvPr>
          <p:cNvGrpSpPr/>
          <p:nvPr/>
        </p:nvGrpSpPr>
        <p:grpSpPr>
          <a:xfrm>
            <a:off x="3311860" y="1194306"/>
            <a:ext cx="2532644" cy="3321660"/>
            <a:chOff x="3311860" y="1194306"/>
            <a:chExt cx="2532644" cy="332166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9B47FD9-173D-43AF-8FAE-21F8F965C62A}"/>
                </a:ext>
              </a:extLst>
            </p:cNvPr>
            <p:cNvGrpSpPr/>
            <p:nvPr/>
          </p:nvGrpSpPr>
          <p:grpSpPr>
            <a:xfrm>
              <a:off x="3311860" y="1194306"/>
              <a:ext cx="2532644" cy="3321660"/>
              <a:chOff x="3311860" y="1194306"/>
              <a:chExt cx="2532644" cy="3321660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C5ED933-B448-4D46-A413-6A0AFDE3EEE3}"/>
                  </a:ext>
                </a:extLst>
              </p:cNvPr>
              <p:cNvSpPr/>
              <p:nvPr/>
            </p:nvSpPr>
            <p:spPr>
              <a:xfrm>
                <a:off x="3312868" y="1635646"/>
                <a:ext cx="2520280" cy="28803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2AB2FB-719F-40A9-94DE-9B41C2DA4517}"/>
                  </a:ext>
                </a:extLst>
              </p:cNvPr>
              <p:cNvSpPr txBox="1"/>
              <p:nvPr/>
            </p:nvSpPr>
            <p:spPr>
              <a:xfrm>
                <a:off x="3311860" y="1194306"/>
                <a:ext cx="25202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VR / Presence</a:t>
                </a:r>
                <a:endParaRPr lang="en-GB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C96C8E46-0DED-4632-A91F-6307ADFF4C1A}"/>
                  </a:ext>
                </a:extLst>
              </p:cNvPr>
              <p:cNvSpPr txBox="1"/>
              <p:nvPr/>
            </p:nvSpPr>
            <p:spPr>
              <a:xfrm>
                <a:off x="3316783" y="1635646"/>
                <a:ext cx="2522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General feeling?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8EEDF3-D652-4FD7-8D04-47C7F0CC627D}"/>
                  </a:ext>
                </a:extLst>
              </p:cNvPr>
              <p:cNvSpPr txBox="1"/>
              <p:nvPr/>
            </p:nvSpPr>
            <p:spPr>
              <a:xfrm>
                <a:off x="3322209" y="3075806"/>
                <a:ext cx="2522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Most immersive condition?</a:t>
                </a:r>
              </a:p>
            </p:txBody>
          </p:sp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623A6913-3360-4B4C-B95F-B84FD37C7040}"/>
                  </a:ext>
                </a:extLst>
              </p:cNvPr>
              <p:cNvSpPr/>
              <p:nvPr/>
            </p:nvSpPr>
            <p:spPr>
              <a:xfrm>
                <a:off x="3380495" y="2679798"/>
                <a:ext cx="2376000" cy="32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F6738ACD-C179-4DE4-ADB3-74AAD3C82AA9}"/>
                  </a:ext>
                </a:extLst>
              </p:cNvPr>
              <p:cNvSpPr txBox="1"/>
              <p:nvPr/>
            </p:nvSpPr>
            <p:spPr>
              <a:xfrm>
                <a:off x="3387783" y="4119958"/>
                <a:ext cx="2376000" cy="32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real  &gt;  none  &gt; fake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A77D48C-F0D1-4345-A820-5860A528FA25}"/>
                </a:ext>
              </a:extLst>
            </p:cNvPr>
            <p:cNvCxnSpPr>
              <a:cxnSpLocks/>
            </p:cNvCxnSpPr>
            <p:nvPr/>
          </p:nvCxnSpPr>
          <p:spPr>
            <a:xfrm>
              <a:off x="3313956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49812CA-B68D-4645-832C-A4377D3DA950}"/>
              </a:ext>
            </a:extLst>
          </p:cNvPr>
          <p:cNvGrpSpPr/>
          <p:nvPr/>
        </p:nvGrpSpPr>
        <p:grpSpPr>
          <a:xfrm>
            <a:off x="6372200" y="1194306"/>
            <a:ext cx="2534155" cy="3321660"/>
            <a:chOff x="6372200" y="1194306"/>
            <a:chExt cx="2534155" cy="332166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5B85D47-F02F-406D-9D72-A90D7B66F8FE}"/>
                </a:ext>
              </a:extLst>
            </p:cNvPr>
            <p:cNvGrpSpPr/>
            <p:nvPr/>
          </p:nvGrpSpPr>
          <p:grpSpPr>
            <a:xfrm>
              <a:off x="6372200" y="1194306"/>
              <a:ext cx="2534155" cy="3321660"/>
              <a:chOff x="6372200" y="1194306"/>
              <a:chExt cx="2534155" cy="3321660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E9E1098-8921-451D-AF30-A9ABBEFFACA3}"/>
                  </a:ext>
                </a:extLst>
              </p:cNvPr>
              <p:cNvSpPr/>
              <p:nvPr/>
            </p:nvSpPr>
            <p:spPr>
              <a:xfrm>
                <a:off x="6374215" y="1635646"/>
                <a:ext cx="2520280" cy="28803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35F9A8C-DCEE-462F-894E-129CD32C4A67}"/>
                  </a:ext>
                </a:extLst>
              </p:cNvPr>
              <p:cNvSpPr txBox="1"/>
              <p:nvPr/>
            </p:nvSpPr>
            <p:spPr>
              <a:xfrm>
                <a:off x="6372200" y="1194306"/>
                <a:ext cx="25202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Study / Co-Presence</a:t>
                </a:r>
                <a:endParaRPr lang="en-GB" dirty="0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17199FB-3129-4EC0-B49F-FDA9BE5133A8}"/>
                  </a:ext>
                </a:extLst>
              </p:cNvPr>
              <p:cNvSpPr txBox="1"/>
              <p:nvPr/>
            </p:nvSpPr>
            <p:spPr>
              <a:xfrm>
                <a:off x="6384060" y="1635646"/>
                <a:ext cx="2522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Did you notice the other persons’ movement?</a:t>
                </a:r>
              </a:p>
            </p:txBody>
          </p:sp>
          <p:sp>
            <p:nvSpPr>
              <p:cNvPr id="34" name="Rectangle 4">
                <a:extLst>
                  <a:ext uri="{FF2B5EF4-FFF2-40B4-BE49-F238E27FC236}">
                    <a16:creationId xmlns:a16="http://schemas.microsoft.com/office/drawing/2014/main" id="{53B50ACD-88F4-4712-AC82-5580A66C3EEB}"/>
                  </a:ext>
                </a:extLst>
              </p:cNvPr>
              <p:cNvSpPr/>
              <p:nvPr/>
            </p:nvSpPr>
            <p:spPr>
              <a:xfrm>
                <a:off x="6440486" y="2679798"/>
                <a:ext cx="2376000" cy="324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C5E205A-40D5-4AD6-9071-E8F0856B3A6D}"/>
                  </a:ext>
                </a:extLst>
              </p:cNvPr>
              <p:cNvSpPr txBox="1"/>
              <p:nvPr/>
            </p:nvSpPr>
            <p:spPr>
              <a:xfrm>
                <a:off x="6384060" y="3075806"/>
                <a:ext cx="2508421" cy="929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570" dirty="0"/>
                  <a:t>Did the other person express themselves through hand-movement?</a:t>
                </a:r>
              </a:p>
            </p:txBody>
          </p:sp>
          <p:grpSp>
            <p:nvGrpSpPr>
              <p:cNvPr id="36" name="Group 14">
                <a:extLst>
                  <a:ext uri="{FF2B5EF4-FFF2-40B4-BE49-F238E27FC236}">
                    <a16:creationId xmlns:a16="http://schemas.microsoft.com/office/drawing/2014/main" id="{DE1168E0-A2EE-4CDE-A580-FD9ABE09B9F2}"/>
                  </a:ext>
                </a:extLst>
              </p:cNvPr>
              <p:cNvGrpSpPr/>
              <p:nvPr/>
            </p:nvGrpSpPr>
            <p:grpSpPr>
              <a:xfrm>
                <a:off x="6455060" y="4119958"/>
                <a:ext cx="2376000" cy="324000"/>
                <a:chOff x="4564949" y="3783700"/>
                <a:chExt cx="2743355" cy="320544"/>
              </a:xfrm>
            </p:grpSpPr>
            <p:sp>
              <p:nvSpPr>
                <p:cNvPr id="37" name="Rectangle 10">
                  <a:extLst>
                    <a:ext uri="{FF2B5EF4-FFF2-40B4-BE49-F238E27FC236}">
                      <a16:creationId xmlns:a16="http://schemas.microsoft.com/office/drawing/2014/main" id="{B5669598-1CF1-4BDA-9E66-5FBEB4FBD532}"/>
                    </a:ext>
                  </a:extLst>
                </p:cNvPr>
                <p:cNvSpPr/>
                <p:nvPr/>
              </p:nvSpPr>
              <p:spPr>
                <a:xfrm>
                  <a:off x="4564949" y="3783700"/>
                  <a:ext cx="910800" cy="32054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tangle 11">
                  <a:extLst>
                    <a:ext uri="{FF2B5EF4-FFF2-40B4-BE49-F238E27FC236}">
                      <a16:creationId xmlns:a16="http://schemas.microsoft.com/office/drawing/2014/main" id="{EC6CB754-24D7-4968-9686-FB59ECE9A295}"/>
                    </a:ext>
                  </a:extLst>
                </p:cNvPr>
                <p:cNvSpPr/>
                <p:nvPr/>
              </p:nvSpPr>
              <p:spPr>
                <a:xfrm>
                  <a:off x="6397504" y="3783700"/>
                  <a:ext cx="910800" cy="32054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 12">
                  <a:extLst>
                    <a:ext uri="{FF2B5EF4-FFF2-40B4-BE49-F238E27FC236}">
                      <a16:creationId xmlns:a16="http://schemas.microsoft.com/office/drawing/2014/main" id="{F0A0AD7E-EF3A-45CB-825E-C75F8AFC297B}"/>
                    </a:ext>
                  </a:extLst>
                </p:cNvPr>
                <p:cNvSpPr/>
                <p:nvPr/>
              </p:nvSpPr>
              <p:spPr>
                <a:xfrm>
                  <a:off x="5475749" y="3783700"/>
                  <a:ext cx="910800" cy="32054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6BADBCC-D7DE-426F-A0C9-8B4ED7081DE8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1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GB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9C9DD2-F13D-4D4B-B86E-E5D4B2CE8A6D}"/>
              </a:ext>
            </a:extLst>
          </p:cNvPr>
          <p:cNvGrpSpPr/>
          <p:nvPr/>
        </p:nvGrpSpPr>
        <p:grpSpPr>
          <a:xfrm>
            <a:off x="87145" y="1152348"/>
            <a:ext cx="2611374" cy="1497014"/>
            <a:chOff x="87145" y="1152348"/>
            <a:chExt cx="2611374" cy="149701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82EE57-D34F-4BB7-A61E-023C59752E58}"/>
                </a:ext>
              </a:extLst>
            </p:cNvPr>
            <p:cNvSpPr txBox="1"/>
            <p:nvPr/>
          </p:nvSpPr>
          <p:spPr>
            <a:xfrm>
              <a:off x="87145" y="1554346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important</a:t>
              </a:r>
              <a:endParaRPr lang="en-GB" sz="1600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3DB768E-CC81-4A9A-957E-90D9D9273F0B}"/>
                </a:ext>
              </a:extLst>
            </p:cNvPr>
            <p:cNvSpPr/>
            <p:nvPr/>
          </p:nvSpPr>
          <p:spPr>
            <a:xfrm>
              <a:off x="322519" y="2211710"/>
              <a:ext cx="2376000" cy="437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Real world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Verbinder: gewinkelt 28">
              <a:extLst>
                <a:ext uri="{FF2B5EF4-FFF2-40B4-BE49-F238E27FC236}">
                  <a16:creationId xmlns:a16="http://schemas.microsoft.com/office/drawing/2014/main" id="{A04C5C55-F7E3-4D11-B4F9-00B9155970DD}"/>
                </a:ext>
              </a:extLst>
            </p:cNvPr>
            <p:cNvCxnSpPr>
              <a:stCxn id="2" idx="1"/>
              <a:endCxn id="6" idx="1"/>
            </p:cNvCxnSpPr>
            <p:nvPr/>
          </p:nvCxnSpPr>
          <p:spPr>
            <a:xfrm rot="10800000" flipV="1">
              <a:off x="322519" y="1152348"/>
              <a:ext cx="1010" cy="1278188"/>
            </a:xfrm>
            <a:prstGeom prst="bentConnector3">
              <a:avLst>
                <a:gd name="adj1" fmla="val 22733663"/>
              </a:avLst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4A8DAC-606C-4747-B22A-28EFB9EDF740}"/>
              </a:ext>
            </a:extLst>
          </p:cNvPr>
          <p:cNvGrpSpPr/>
          <p:nvPr/>
        </p:nvGrpSpPr>
        <p:grpSpPr>
          <a:xfrm>
            <a:off x="3419235" y="1312620"/>
            <a:ext cx="2376264" cy="1979090"/>
            <a:chOff x="3419235" y="1312620"/>
            <a:chExt cx="2376264" cy="197909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6B53731-2545-45F9-BBB0-F41BCCEC4BD1}"/>
                </a:ext>
              </a:extLst>
            </p:cNvPr>
            <p:cNvSpPr/>
            <p:nvPr/>
          </p:nvSpPr>
          <p:spPr>
            <a:xfrm>
              <a:off x="3419235" y="2211710"/>
              <a:ext cx="2376264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do I think about the other person?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9C3467-5CC4-43A3-AA9E-5C9CE98705A5}"/>
                </a:ext>
              </a:extLst>
            </p:cNvPr>
            <p:cNvSpPr txBox="1"/>
            <p:nvPr/>
          </p:nvSpPr>
          <p:spPr>
            <a:xfrm>
              <a:off x="3617943" y="1554346"/>
              <a:ext cx="111603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influence</a:t>
              </a:r>
              <a:endParaRPr lang="en-GB" sz="1600" dirty="0"/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F41CC1C-2E98-4ADF-8F4D-D5073DA5E5E0}"/>
                </a:ext>
              </a:extLst>
            </p:cNvPr>
            <p:cNvCxnSpPr>
              <a:stCxn id="2" idx="2"/>
              <a:endCxn id="22" idx="0"/>
            </p:cNvCxnSpPr>
            <p:nvPr/>
          </p:nvCxnSpPr>
          <p:spPr>
            <a:xfrm flipH="1">
              <a:off x="4607367" y="1312620"/>
              <a:ext cx="638" cy="89909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FF45EDC-8BFF-48F6-880E-09869D96A143}"/>
              </a:ext>
            </a:extLst>
          </p:cNvPr>
          <p:cNvGrpSpPr/>
          <p:nvPr/>
        </p:nvGrpSpPr>
        <p:grpSpPr>
          <a:xfrm>
            <a:off x="322519" y="1312623"/>
            <a:ext cx="2747406" cy="1979087"/>
            <a:chOff x="322519" y="1312623"/>
            <a:chExt cx="2747406" cy="1979087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29F1D65-3781-4F0E-AD2B-7404DA9226BF}"/>
                </a:ext>
              </a:extLst>
            </p:cNvPr>
            <p:cNvSpPr txBox="1"/>
            <p:nvPr/>
          </p:nvSpPr>
          <p:spPr>
            <a:xfrm>
              <a:off x="1606899" y="1554346"/>
              <a:ext cx="1463026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no</a:t>
              </a:r>
              <a:r>
                <a:rPr lang="de-DE" sz="1600" dirty="0"/>
                <a:t> </a:t>
              </a:r>
              <a:r>
                <a:rPr lang="de-DE" sz="1600" dirty="0" err="1"/>
                <a:t>influence</a:t>
              </a:r>
              <a:endParaRPr lang="en-GB" sz="1600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D69B2EB-24B0-4407-8F90-FB46BDB1935F}"/>
                </a:ext>
              </a:extLst>
            </p:cNvPr>
            <p:cNvSpPr/>
            <p:nvPr/>
          </p:nvSpPr>
          <p:spPr>
            <a:xfrm>
              <a:off x="322519" y="2854058"/>
              <a:ext cx="2376000" cy="437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Presence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Verbinder: gewinkelt 30">
              <a:extLst>
                <a:ext uri="{FF2B5EF4-FFF2-40B4-BE49-F238E27FC236}">
                  <a16:creationId xmlns:a16="http://schemas.microsoft.com/office/drawing/2014/main" id="{86D8836A-4364-4C5C-869A-AB637A407B4E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rot="5400000">
              <a:off x="1966284" y="2044858"/>
              <a:ext cx="1760262" cy="295791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1622242-ADA9-484D-A0C9-B03D43EFFEF3}"/>
              </a:ext>
            </a:extLst>
          </p:cNvPr>
          <p:cNvGrpSpPr/>
          <p:nvPr/>
        </p:nvGrpSpPr>
        <p:grpSpPr>
          <a:xfrm>
            <a:off x="6516216" y="1312620"/>
            <a:ext cx="2376264" cy="1979090"/>
            <a:chOff x="6516216" y="1312620"/>
            <a:chExt cx="2376264" cy="197909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E42F09E-A521-488D-B428-ED8534B541B0}"/>
                </a:ext>
              </a:extLst>
            </p:cNvPr>
            <p:cNvSpPr/>
            <p:nvPr/>
          </p:nvSpPr>
          <p:spPr>
            <a:xfrm>
              <a:off x="6516216" y="2211710"/>
              <a:ext cx="2376264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does the other person think about me?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8CC6136-E1FC-4D59-B903-5399AE7E4410}"/>
                </a:ext>
              </a:extLst>
            </p:cNvPr>
            <p:cNvSpPr txBox="1"/>
            <p:nvPr/>
          </p:nvSpPr>
          <p:spPr>
            <a:xfrm>
              <a:off x="6713648" y="1554346"/>
              <a:ext cx="111603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influence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17B5152A-5A3F-4604-A696-ADD97ACE713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704348" y="1312620"/>
              <a:ext cx="0" cy="89909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222CC8D-4E0A-4E1D-AC20-3A432C32BE15}"/>
              </a:ext>
            </a:extLst>
          </p:cNvPr>
          <p:cNvGrpSpPr/>
          <p:nvPr/>
        </p:nvGrpSpPr>
        <p:grpSpPr>
          <a:xfrm>
            <a:off x="323529" y="3291710"/>
            <a:ext cx="8565928" cy="1296264"/>
            <a:chOff x="323529" y="3291710"/>
            <a:chExt cx="8565928" cy="1296264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DF23C4F-C59E-4941-A17C-3C81EF400E19}"/>
                </a:ext>
              </a:extLst>
            </p:cNvPr>
            <p:cNvSpPr/>
            <p:nvPr/>
          </p:nvSpPr>
          <p:spPr>
            <a:xfrm>
              <a:off x="323529" y="4151424"/>
              <a:ext cx="8565928" cy="436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Hand movement in VR is important for expressing oneself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BDAA0C7-B3D4-4F4F-A864-E2C6F6C749EE}"/>
                </a:ext>
              </a:extLst>
            </p:cNvPr>
            <p:cNvCxnSpPr>
              <a:stCxn id="22" idx="2"/>
              <a:endCxn id="21" idx="0"/>
            </p:cNvCxnSpPr>
            <p:nvPr/>
          </p:nvCxnSpPr>
          <p:spPr>
            <a:xfrm flipH="1">
              <a:off x="4606493" y="3291710"/>
              <a:ext cx="874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8E9C9CE-DDD3-4386-8D6A-B0C980255EE4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7704348" y="3291710"/>
              <a:ext cx="0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101774FA-9FCB-45DA-A8BE-E1FC2A5D6D84}"/>
                </a:ext>
              </a:extLst>
            </p:cNvPr>
            <p:cNvSpPr txBox="1"/>
            <p:nvPr/>
          </p:nvSpPr>
          <p:spPr>
            <a:xfrm>
              <a:off x="467544" y="3500524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important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4F02D86E-DD46-4BE5-B102-86288F64C6FC}"/>
                </a:ext>
              </a:extLst>
            </p:cNvPr>
            <p:cNvSpPr txBox="1"/>
            <p:nvPr/>
          </p:nvSpPr>
          <p:spPr>
            <a:xfrm>
              <a:off x="5521815" y="3497654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necessary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89052E2-9191-4CE0-9596-D76770F85611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509512" y="3291710"/>
              <a:ext cx="1007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EFBF09E6-368E-44F9-A46A-CC471FAD6735}"/>
              </a:ext>
            </a:extLst>
          </p:cNvPr>
          <p:cNvSpPr/>
          <p:nvPr/>
        </p:nvSpPr>
        <p:spPr>
          <a:xfrm>
            <a:off x="323529" y="992076"/>
            <a:ext cx="8568951" cy="320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Hand movement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B2FB3-F9A7-4CBE-9323-5C2D99C3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BEC018-6EF2-47E7-BCDC-7337AE0C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EF28E2-BF9B-49DA-9962-BEB960CD7F61}"/>
              </a:ext>
            </a:extLst>
          </p:cNvPr>
          <p:cNvSpPr/>
          <p:nvPr/>
        </p:nvSpPr>
        <p:spPr>
          <a:xfrm>
            <a:off x="113221" y="867055"/>
            <a:ext cx="4320000" cy="3014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Current</a:t>
            </a:r>
            <a:r>
              <a:rPr lang="de-DE" dirty="0">
                <a:solidFill>
                  <a:schemeClr val="tx1"/>
                </a:solidFill>
              </a:rPr>
              <a:t> Meetings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2C0E35-75B8-4211-A2BA-B663820F617A}"/>
              </a:ext>
            </a:extLst>
          </p:cNvPr>
          <p:cNvSpPr/>
          <p:nvPr/>
        </p:nvSpPr>
        <p:spPr>
          <a:xfrm>
            <a:off x="113221" y="4276445"/>
            <a:ext cx="8917558" cy="38353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VR-Meetings: </a:t>
            </a:r>
            <a:r>
              <a:rPr lang="de-DE" dirty="0" err="1">
                <a:solidFill>
                  <a:schemeClr val="tx1"/>
                </a:solidFill>
              </a:rPr>
              <a:t>Does</a:t>
            </a:r>
            <a:r>
              <a:rPr lang="de-DE" dirty="0">
                <a:solidFill>
                  <a:schemeClr val="tx1"/>
                </a:solidFill>
              </a:rPr>
              <a:t> Hand-</a:t>
            </a:r>
            <a:r>
              <a:rPr lang="de-DE" dirty="0" err="1">
                <a:solidFill>
                  <a:schemeClr val="tx1"/>
                </a:solidFill>
              </a:rPr>
              <a:t>movement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have</a:t>
            </a:r>
            <a:r>
              <a:rPr lang="de-DE" dirty="0">
                <a:solidFill>
                  <a:schemeClr val="tx1"/>
                </a:solidFill>
              </a:rPr>
              <a:t> a positive </a:t>
            </a:r>
            <a:r>
              <a:rPr lang="de-DE" dirty="0" err="1">
                <a:solidFill>
                  <a:schemeClr val="tx1"/>
                </a:solidFill>
              </a:rPr>
              <a:t>influence</a:t>
            </a:r>
            <a:r>
              <a:rPr lang="de-DE" dirty="0">
                <a:solidFill>
                  <a:schemeClr val="tx1"/>
                </a:solidFill>
              </a:rPr>
              <a:t> on Co-Presence?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Content Placeholder 5" descr="A group of people in a room&#10;&#10;Description automatically generated">
            <a:extLst>
              <a:ext uri="{FF2B5EF4-FFF2-40B4-BE49-F238E27FC236}">
                <a16:creationId xmlns:a16="http://schemas.microsoft.com/office/drawing/2014/main" id="{ED948450-0D27-4075-B7F4-82E4EA5F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0" b="25905"/>
          <a:stretch/>
        </p:blipFill>
        <p:spPr>
          <a:xfrm>
            <a:off x="192730" y="1753122"/>
            <a:ext cx="4160982" cy="163725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375A1-18B7-46D1-91AB-86F5A262EA3A}"/>
              </a:ext>
            </a:extLst>
          </p:cNvPr>
          <p:cNvSpPr/>
          <p:nvPr/>
        </p:nvSpPr>
        <p:spPr>
          <a:xfrm>
            <a:off x="4716495" y="867054"/>
            <a:ext cx="4314283" cy="3014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Virtual Reality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 descr="Woman Wearing White Robe and Black Virtual Reality Headset">
            <a:extLst>
              <a:ext uri="{FF2B5EF4-FFF2-40B4-BE49-F238E27FC236}">
                <a16:creationId xmlns:a16="http://schemas.microsoft.com/office/drawing/2014/main" id="{F83AB3B8-702C-4B4E-815D-7CE12D2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3122"/>
            <a:ext cx="1973297" cy="1637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Person, drinnen, Hund enthält.&#10;&#10;Automatisch generierte Beschreibung">
            <a:extLst>
              <a:ext uri="{FF2B5EF4-FFF2-40B4-BE49-F238E27FC236}">
                <a16:creationId xmlns:a16="http://schemas.microsoft.com/office/drawing/2014/main" id="{540DB5ED-AAA1-4A86-8F0F-428821E1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18" y="1753121"/>
            <a:ext cx="1714152" cy="16372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7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317DD-F2B0-4D70-8C77-C7AD32F6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EB91BF-704E-45AB-9D66-76218C97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560539"/>
          </a:xfrm>
        </p:spPr>
        <p:txBody>
          <a:bodyPr/>
          <a:lstStyle/>
          <a:p>
            <a:pPr algn="ctr"/>
            <a:r>
              <a:rPr lang="de-DE" sz="6000" dirty="0"/>
              <a:t>Study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1936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89040B-E5DB-48CC-B731-9DEF2692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84816A-03FE-489C-845C-D5955E85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4B03C-F92D-4ED7-83FF-6FBCC6D7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7" t="18911" r="30053" b="12597"/>
          <a:stretch/>
        </p:blipFill>
        <p:spPr>
          <a:xfrm>
            <a:off x="392482" y="1419622"/>
            <a:ext cx="2318795" cy="288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3AE9051F-FEBA-4F8C-9C25-FEA3802BA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37041" r="44708" b="38979"/>
          <a:stretch/>
        </p:blipFill>
        <p:spPr>
          <a:xfrm>
            <a:off x="3246974" y="1419620"/>
            <a:ext cx="2650052" cy="2880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2F6F4-391E-42F5-B34B-5F83C45DB6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8" t="27858" r="28532" b="33595"/>
          <a:stretch/>
        </p:blipFill>
        <p:spPr>
          <a:xfrm>
            <a:off x="6383685" y="1419621"/>
            <a:ext cx="2436787" cy="288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03E98FCC-AB4D-422D-8950-162590276D6C}"/>
              </a:ext>
            </a:extLst>
          </p:cNvPr>
          <p:cNvSpPr txBox="1"/>
          <p:nvPr/>
        </p:nvSpPr>
        <p:spPr>
          <a:xfrm>
            <a:off x="392482" y="915566"/>
            <a:ext cx="23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fake movement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BF86026C-B4BE-4547-B1D0-DCB3D88CFD74}"/>
              </a:ext>
            </a:extLst>
          </p:cNvPr>
          <p:cNvSpPr txBox="1"/>
          <p:nvPr/>
        </p:nvSpPr>
        <p:spPr>
          <a:xfrm>
            <a:off x="3246974" y="915566"/>
            <a:ext cx="265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movement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6CCB963-24BD-40B4-A2FC-987A8DB6C33A}"/>
              </a:ext>
            </a:extLst>
          </p:cNvPr>
          <p:cNvSpPr txBox="1"/>
          <p:nvPr/>
        </p:nvSpPr>
        <p:spPr>
          <a:xfrm>
            <a:off x="6383684" y="915566"/>
            <a:ext cx="243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movement</a:t>
            </a:r>
          </a:p>
        </p:txBody>
      </p:sp>
    </p:spTree>
    <p:extLst>
      <p:ext uri="{BB962C8B-B14F-4D97-AF65-F5344CB8AC3E}">
        <p14:creationId xmlns:p14="http://schemas.microsoft.com/office/powerpoint/2010/main" val="357610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Conditions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D1B0C8-FE8A-4CBD-9900-ABBACCA1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D809A0-6A29-49D7-A2CE-29F711EA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488531"/>
          </a:xfrm>
        </p:spPr>
        <p:txBody>
          <a:bodyPr/>
          <a:lstStyle/>
          <a:p>
            <a:pPr algn="ctr"/>
            <a:r>
              <a:rPr lang="de-DE" sz="6000" dirty="0" err="1"/>
              <a:t>Results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4381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Presence Questionnaire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771550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3939902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Bildschirmpräsentation (16:9)</PresentationFormat>
  <Paragraphs>131</Paragraphs>
  <Slides>14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Motivation</vt:lpstr>
      <vt:lpstr>Study</vt:lpstr>
      <vt:lpstr>Setup</vt:lpstr>
      <vt:lpstr>Setup</vt:lpstr>
      <vt:lpstr>Conditions</vt:lpstr>
      <vt:lpstr>Procedure</vt:lpstr>
      <vt:lpstr>Results</vt:lpstr>
      <vt:lpstr>Quantitative: Presence Questionnaire </vt:lpstr>
      <vt:lpstr>Quantitative: Hand-movement distance</vt:lpstr>
      <vt:lpstr>Quantitative: Co-Presence Questionnaire</vt:lpstr>
      <vt:lpstr>Quantitative: Co-Presence Questionnaire</vt:lpstr>
      <vt:lpstr>Qualitative: Interview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Jan Leusmann</cp:lastModifiedBy>
  <cp:revision>86</cp:revision>
  <dcterms:created xsi:type="dcterms:W3CDTF">2019-06-04T13:23:04Z</dcterms:created>
  <dcterms:modified xsi:type="dcterms:W3CDTF">2019-07-11T11:24:35Z</dcterms:modified>
</cp:coreProperties>
</file>